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65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7" r:id="rId12"/>
    <p:sldId id="278" r:id="rId13"/>
    <p:sldId id="276" r:id="rId14"/>
    <p:sldId id="264" r:id="rId15"/>
  </p:sldIdLst>
  <p:sldSz cx="9144000" cy="6858000" type="screen4x3"/>
  <p:notesSz cx="6858000" cy="994727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 autoAdjust="0"/>
    <p:restoredTop sz="94845" autoAdjust="0"/>
  </p:normalViewPr>
  <p:slideViewPr>
    <p:cSldViewPr>
      <p:cViewPr>
        <p:scale>
          <a:sx n="85" d="100"/>
          <a:sy n="85" d="100"/>
        </p:scale>
        <p:origin x="-58" y="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840E-B62D-47F5-93D7-177565406F79}" type="datetimeFigureOut">
              <a:rPr lang="th-TH" smtClean="0"/>
              <a:t>19/03/56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41D4-53DA-45F5-A09B-B302D7DC1D5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112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840E-B62D-47F5-93D7-177565406F79}" type="datetimeFigureOut">
              <a:rPr lang="th-TH" smtClean="0"/>
              <a:t>19/03/56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41D4-53DA-45F5-A09B-B302D7DC1D5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81467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840E-B62D-47F5-93D7-177565406F79}" type="datetimeFigureOut">
              <a:rPr lang="th-TH" smtClean="0"/>
              <a:t>19/03/56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41D4-53DA-45F5-A09B-B302D7DC1D5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88863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840E-B62D-47F5-93D7-177565406F79}" type="datetimeFigureOut">
              <a:rPr lang="th-TH" smtClean="0"/>
              <a:t>19/03/56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41D4-53DA-45F5-A09B-B302D7DC1D5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39450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840E-B62D-47F5-93D7-177565406F79}" type="datetimeFigureOut">
              <a:rPr lang="th-TH" smtClean="0"/>
              <a:t>19/03/56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41D4-53DA-45F5-A09B-B302D7DC1D5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4366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840E-B62D-47F5-93D7-177565406F79}" type="datetimeFigureOut">
              <a:rPr lang="th-TH" smtClean="0"/>
              <a:t>19/03/56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41D4-53DA-45F5-A09B-B302D7DC1D5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090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840E-B62D-47F5-93D7-177565406F79}" type="datetimeFigureOut">
              <a:rPr lang="th-TH" smtClean="0"/>
              <a:t>19/03/56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41D4-53DA-45F5-A09B-B302D7DC1D5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18203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840E-B62D-47F5-93D7-177565406F79}" type="datetimeFigureOut">
              <a:rPr lang="th-TH" smtClean="0"/>
              <a:t>19/03/56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41D4-53DA-45F5-A09B-B302D7DC1D5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2741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840E-B62D-47F5-93D7-177565406F79}" type="datetimeFigureOut">
              <a:rPr lang="th-TH" smtClean="0"/>
              <a:t>19/03/56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41D4-53DA-45F5-A09B-B302D7DC1D5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04556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840E-B62D-47F5-93D7-177565406F79}" type="datetimeFigureOut">
              <a:rPr lang="th-TH" smtClean="0"/>
              <a:t>19/03/56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41D4-53DA-45F5-A09B-B302D7DC1D5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97902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840E-B62D-47F5-93D7-177565406F79}" type="datetimeFigureOut">
              <a:rPr lang="th-TH" smtClean="0"/>
              <a:t>19/03/56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41D4-53DA-45F5-A09B-B302D7DC1D5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1551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B840E-B62D-47F5-93D7-177565406F79}" type="datetimeFigureOut">
              <a:rPr lang="th-TH" smtClean="0"/>
              <a:t>19/03/56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741D4-53DA-45F5-A09B-B302D7DC1D5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08081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6970" y="332656"/>
            <a:ext cx="563006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นโยบายการป้องกันและแก้ไขปัญหา</a:t>
            </a:r>
            <a:br>
              <a:rPr lang="th-TH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ในสถานศึกษา</a:t>
            </a:r>
            <a:endParaRPr lang="th-TH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5517232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นายพงศ์เทพ  เทพกาญจนา รัฐมนตรีว่าการกระทรวงศึกษาธิการ</a:t>
            </a:r>
            <a:br>
              <a:rPr lang="th-TH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ประกาศกระทรวงศึกษาธิการ ลงวันที่ ๖ ธันวาคม ๒๕๕๕</a:t>
            </a:r>
            <a:endParaRPr lang="th-TH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836" y="1814297"/>
            <a:ext cx="3024336" cy="35863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3" y="263842"/>
            <a:ext cx="1944216" cy="2301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13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5318" y="332656"/>
            <a:ext cx="58801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การป้องกันและแก้ไขปัญหา</a:t>
            </a:r>
            <a:r>
              <a:rPr lang="th-TH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ในสถานศึกษา</a:t>
            </a:r>
            <a:endParaRPr lang="th-TH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836712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เกณฑ์พิจารณาคุณภาพดำเนินงานการป้องกันและแก้ไขปัญหา</a:t>
            </a:r>
            <a:r>
              <a:rPr lang="th-TH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๒๕๕๖</a:t>
            </a:r>
            <a:endParaRPr lang="th-TH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1443261"/>
            <a:ext cx="8064896" cy="433965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๑.การสร้างภูมิคุ้มกัน</a:t>
            </a:r>
            <a:r>
              <a:rPr lang="th-TH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ให้นักเรียนชั้น ป.๕ และ ป.๖ </a:t>
            </a:r>
            <a:b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  หมายถึง การสร้างเสริมทักษะชีวิตเพื่อการป้องกัน</a:t>
            </a:r>
            <a:r>
              <a:rPr lang="th-TH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/>
            </a:r>
            <a:br>
              <a:rPr lang="th-TH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รูปแบบที่ ๑  จัดให้มีวิทยากรสอนทักษะชีวิตเพื่อการป้องกัน</a:t>
            </a:r>
            <a:r>
              <a:rPr lang="th-TH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เช่น</a:t>
            </a:r>
            <a:br>
              <a:rPr lang="th-TH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                ครูพระสอนศีลธรรมเพื่อการป้องกัน</a:t>
            </a:r>
            <a:r>
              <a:rPr lang="th-TH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(จ.ตาก ยังไม่มี)</a:t>
            </a:r>
            <a:br>
              <a:rPr lang="th-TH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	      ครูสอนศาสนา / ครูตำรวจ 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D.A.R.E </a:t>
            </a:r>
            <a:r>
              <a:rPr lang="th-TH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(จ.ตาก มีแต่ยังน้อย)    </a:t>
            </a:r>
          </a:p>
          <a:p>
            <a:r>
              <a:rPr lang="th-TH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	 </a:t>
            </a:r>
            <a:r>
              <a:rPr lang="th-TH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    ครูตำรวจ  ครูแกนนำ  หรือวิทยากร อื่นๆ</a:t>
            </a:r>
          </a:p>
          <a:p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รูปแบบที่ ๒   จัดกิจกรรมเสริมสร้างทักษะชีวิตเพื่อการป้องกัน</a:t>
            </a:r>
            <a:r>
              <a:rPr lang="th-TH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/>
            </a:r>
            <a:b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                ที่หลากหลายอย่างต่อเนื่องและเป็นระบบ อย่างน้อย ๕ กิจกรรม คือ</a:t>
            </a:r>
            <a:b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	      กิจกรรมลูกเสือ/เนตรนารี/</a:t>
            </a:r>
            <a:r>
              <a:rPr lang="th-TH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ยุว</a:t>
            </a:r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กาชาด ต้าน</a:t>
            </a:r>
            <a:r>
              <a:rPr lang="th-TH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/>
            </a:r>
            <a:b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ศูนย์เพื่อนใจวัยรุ่น 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TO BE NUMBER ONE / </a:t>
            </a:r>
            <a:r>
              <a:rPr lang="th-TH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กลุ่มเพื่อนที่ปรึกษา / สภานักเรียน / กิจกรรมเสริมสร้างคุณธรรมจริยธรรม / จิตอาสาบำเพ็ญประโยชน์ / ให้ความรู้ เกี่ยวกับ</a:t>
            </a:r>
            <a:r>
              <a:rPr lang="th-TH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/ ฝึกอาชีพ / ส่งเสริมทักษะการเรียนรู้ / กีฬานันทนาการ/ </a:t>
            </a:r>
            <a:r>
              <a:rPr lang="th-TH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กิจกรรมที่เหมาะสมตามบริบท</a:t>
            </a:r>
            <a:endParaRPr lang="th-TH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9807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5318" y="332656"/>
            <a:ext cx="58801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การป้องกันและแก้ไขปัญหา</a:t>
            </a:r>
            <a:r>
              <a:rPr lang="th-TH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ในสถานศึกษา</a:t>
            </a:r>
            <a:endParaRPr lang="th-TH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836712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เกณฑ์พิจารณาคุณภาพดำเนินงานการป้องกันและแก้ไขปัญหา</a:t>
            </a:r>
            <a:r>
              <a:rPr lang="th-TH" sz="2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๒๕๕๖</a:t>
            </a:r>
            <a:endParaRPr lang="th-TH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1443261"/>
            <a:ext cx="8352928" cy="415498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๒.การจัดกิจกรรมป้องกัน เฝ้าระวังปัญหา</a:t>
            </a:r>
            <a:r>
              <a:rPr lang="th-TH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ในสถานศึกษา </a:t>
            </a:r>
            <a:b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  </a:t>
            </a:r>
            <a:r>
              <a:rPr lang="th-TH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หมายถึง การจัดกิจกรรมในโรงเรียนขยายโอกาสทางการศึกษา  อย่างน้อย </a:t>
            </a:r>
            <a:br>
              <a:rPr lang="th-TH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๔ กิจกรรม และต้องเป็นกิจกรรมสำคัญตามยุทธศาสตร์อย่างน้อย ๒ กิจกรรม คือ</a:t>
            </a:r>
          </a:p>
          <a:p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กิจกรรมสำคัญตามยุทธศาสตร์พลังแผ่นดิน ๑๔ กิจกรรม</a:t>
            </a:r>
            <a:endParaRPr lang="th-TH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  <a:p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   ๑.มีวิทยากรเข้าสอน 	</a:t>
            </a:r>
            <a:b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   </a:t>
            </a:r>
            <a:r>
              <a:rPr lang="th-TH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๒.จัด </a:t>
            </a:r>
            <a:r>
              <a:rPr lang="th-TH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ตร</a:t>
            </a:r>
            <a:r>
              <a:rPr lang="th-TH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.ประสาน </a:t>
            </a:r>
            <a:r>
              <a:rPr lang="th-TH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ร.ร</a:t>
            </a:r>
            <a:r>
              <a:rPr lang="th-TH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. 	</a:t>
            </a:r>
            <a:br>
              <a:rPr lang="th-TH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   </a:t>
            </a:r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๓.สำรวจค้นหาผู้เสพติด                                 </a:t>
            </a:r>
            <a:b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   </a:t>
            </a:r>
            <a:r>
              <a:rPr lang="th-TH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๔.จัดค่ายปรับเปลี่ยนพฤติกรรมกลุ่มเสี่ยง </a:t>
            </a:r>
            <a:r>
              <a:rPr lang="th-TH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/>
            </a:r>
            <a:br>
              <a:rPr lang="th-TH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   ๕.จัดค่ายปรับเปลี่ยนพฤติกรรมกลุ่มเสพ</a:t>
            </a:r>
            <a:b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   </a:t>
            </a:r>
            <a:r>
              <a:rPr lang="th-TH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๖.ทำจิตสังคมบำบัดในโรงเรียน       </a:t>
            </a:r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/>
            </a:r>
            <a:b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   ๗.ส่งต่อผู้เสพ ผู้ติด บำบัดรักษา    </a:t>
            </a:r>
            <a:endParaRPr lang="th-TH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1612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5318" y="332656"/>
            <a:ext cx="58801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การป้องกันและแก้ไขปัญหา</a:t>
            </a:r>
            <a:r>
              <a:rPr lang="th-TH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ในสถานศึกษา</a:t>
            </a:r>
            <a:endParaRPr lang="th-TH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836712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เกณฑ์พิจารณาคุณภาพดำเนินงานการป้องกันและแก้ไขปัญหา</a:t>
            </a:r>
            <a:r>
              <a:rPr lang="th-TH" sz="2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๒๕๕๖</a:t>
            </a:r>
            <a:endParaRPr lang="th-TH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1443261"/>
            <a:ext cx="8352928" cy="427809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๒.การจัดกิจกรรมป้องกัน เฝ้าระวังปัญหา</a:t>
            </a:r>
            <a:r>
              <a:rPr lang="th-TH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ในสถานศึกษา </a:t>
            </a:r>
            <a:b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  </a:t>
            </a:r>
            <a:r>
              <a:rPr lang="th-TH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หมายถึง การจัดกิจกรรมในโรงเรียนขยายโอกาสทางการศึกษา  อย่างน้อย </a:t>
            </a:r>
            <a:br>
              <a:rPr lang="th-TH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๔ กิจกรรม และต้องเป็นกิจกรรมสำคัญตามยุทธศาสตร์อย่างน้อย ๒ กิจกรรม คือ</a:t>
            </a:r>
          </a:p>
          <a:p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กิจกรรมสำคัญตามยุทธศาสตร์พลังแผ่นดิน ๑๔ กิจกรรม (ต่อ)</a:t>
            </a:r>
            <a:endParaRPr lang="th-TH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  <a:p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   </a:t>
            </a:r>
            <a:r>
              <a:rPr lang="th-TH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๘.กิจกรรมลูกเสือ เนตรนารี </a:t>
            </a:r>
            <a:r>
              <a:rPr lang="th-TH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ยุว</a:t>
            </a:r>
            <a:r>
              <a:rPr lang="th-TH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กาชาด ต้าน</a:t>
            </a:r>
            <a:r>
              <a:rPr lang="th-TH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</a:t>
            </a:r>
            <a:br>
              <a:rPr lang="th-TH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   ๙.ศูนย์เพื่อนใจวัยรุ่น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TO BE NUMBER ONE</a:t>
            </a:r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    </a:t>
            </a:r>
            <a:b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   </a:t>
            </a:r>
            <a:r>
              <a:rPr lang="th-TH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๑๐.สภานักเรียนต้าน</a:t>
            </a:r>
            <a:r>
              <a:rPr lang="th-TH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</a:t>
            </a:r>
            <a:br>
              <a:rPr lang="th-TH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   ๑๑.กิจกรรมหลังเลิกเรียน    </a:t>
            </a:r>
            <a:b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   </a:t>
            </a:r>
            <a:r>
              <a:rPr lang="th-TH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๑๒.สำรวจพื้นที่เสี่ยง/ปัจจัยเสี่ยง รอบสถานศึกษาในระยะ ๕๐๐ เมตร</a:t>
            </a:r>
          </a:p>
          <a:p>
            <a:r>
              <a:rPr lang="th-TH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  ๑๓.ตรวจเยี่ยม ตรวจตรา พื้นที่เสี่ยง  รอบสถานศึกษาในระยะ ๕๐๐ เมตร</a:t>
            </a:r>
            <a:b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   ๑๔.ป้องกัน เฝ้าระวังปัญหา</a:t>
            </a:r>
            <a:r>
              <a:rPr lang="th-TH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ร่วมกับ หอพัก ร้านเกม </a:t>
            </a:r>
            <a:endParaRPr lang="th-TH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034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5318" y="332656"/>
            <a:ext cx="58801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การป้องกันและแก้ไขปัญหา</a:t>
            </a:r>
            <a:r>
              <a:rPr lang="th-TH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ในสถานศึกษา</a:t>
            </a:r>
            <a:endParaRPr lang="th-TH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836712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เกณฑ์พิจารณาคุณภาพดำเนินงานการป้องกันและแก้ไขปัญหา</a:t>
            </a:r>
            <a:r>
              <a:rPr lang="th-TH" sz="2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๒๕๕๖</a:t>
            </a:r>
            <a:endParaRPr lang="th-TH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1443261"/>
            <a:ext cx="8352928" cy="341632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๒.การจัดกิจกรรมป้องกัน เฝ้าระวังปัญหา</a:t>
            </a:r>
            <a:r>
              <a:rPr lang="th-TH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ในสถานศึกษา </a:t>
            </a:r>
            <a:b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  </a:t>
            </a:r>
            <a:r>
              <a:rPr lang="th-TH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หมายถึง การจัดกิจกรรมในโรงเรียนขยายโอกาสทางการศึกษา  อย่างน้อย </a:t>
            </a:r>
            <a:br>
              <a:rPr lang="th-TH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๔ กิจกรรม และต้องเป็นกิจกรรมสำคัญตามยุทธศาสตร์อย่างน้อย ๒ กิจกรรม คือ</a:t>
            </a:r>
          </a:p>
          <a:p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กิจกรรมทั่วไป ๔ กิจกรรม</a:t>
            </a:r>
            <a:b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     ๑๕.มีนักเรียนแกนนำต่อต้าน</a:t>
            </a:r>
            <a:r>
              <a:rPr lang="th-TH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/>
            </a:r>
            <a:b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     </a:t>
            </a:r>
            <a:r>
              <a:rPr lang="th-TH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๑๖.มีครูแกนนำที่รับผิดชอบงาน</a:t>
            </a:r>
            <a:r>
              <a:rPr lang="th-TH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/>
            </a:r>
            <a:br>
              <a:rPr lang="th-TH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     ๑๗.มีเครือข่ายผู้ปกครองในสถานศึกษาและชุมชน</a:t>
            </a:r>
            <a:b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     </a:t>
            </a:r>
            <a:r>
              <a:rPr lang="th-TH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๑๘.กลุ่มเพื่อนที่ปรึกษาเพื่อน</a:t>
            </a:r>
            <a:br>
              <a:rPr lang="th-TH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     ๑๙.กิจกรรมช่วงปิดภาคเรียน</a:t>
            </a:r>
            <a:endParaRPr lang="th-TH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9888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332656"/>
            <a:ext cx="80185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การป้องกันและแก้ไขปัญหา</a:t>
            </a:r>
            <a:r>
              <a:rPr lang="th-TH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ในสถานศึกษา</a:t>
            </a:r>
            <a:endParaRPr lang="th-TH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1422" y="980728"/>
            <a:ext cx="59683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การดำเนินงานของโรงเรียน สังกัด </a:t>
            </a:r>
            <a:r>
              <a:rPr lang="th-TH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สพป</a:t>
            </a:r>
            <a:r>
              <a:rPr lang="th-TH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.ตาก เขต ๒</a:t>
            </a:r>
            <a:endParaRPr lang="th-TH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1704" y="1484784"/>
            <a:ext cx="8128768" cy="435503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th-TH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รายงานผลการดำเนินการของ </a:t>
            </a:r>
            <a:endParaRPr lang="th-TH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*</a:t>
            </a:r>
            <a: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รายงานรายวัน (กลุ่มส่งเสริมฯ เป็นผู้กรอกข้อมูลให้)</a:t>
            </a: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*</a:t>
            </a:r>
            <a: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สำรวจสภาพการใช้สารเสพติดในสถานศึกษา ภาคเรียนละ ๑ ครั้ง</a:t>
            </a: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*</a:t>
            </a:r>
            <a: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สถานะความเข้มแข็งของสถานศึกษาด้านการป้องกันและแก้ไข</a:t>
            </a:r>
            <a:b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   ปัญหา</a:t>
            </a:r>
            <a:r>
              <a:rPr lang="th-TH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 ปลายภาคเรียนที่ ๑</a:t>
            </a: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*</a:t>
            </a:r>
            <a: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รายงานวันต่อต้าน</a:t>
            </a:r>
            <a:r>
              <a:rPr lang="th-TH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 มิถุนายน ของทุกปี</a:t>
            </a: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*</a:t>
            </a:r>
            <a: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สำรวจพื้นที่เป้าหมาย ภาคเรียนละ ๑ ครั้ง</a:t>
            </a:r>
            <a:b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*ประกวดบุคคล/สถานศึกษาดีเด่น ด้านการป้องกันและแก้ปัญหา</a:t>
            </a:r>
            <a:b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   </a:t>
            </a:r>
            <a:r>
              <a:rPr lang="th-TH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ปีการศึกษาละ ๑ ครั้ง</a:t>
            </a:r>
          </a:p>
        </p:txBody>
      </p:sp>
    </p:spTree>
    <p:extLst>
      <p:ext uri="{BB962C8B-B14F-4D97-AF65-F5344CB8AC3E}">
        <p14:creationId xmlns:p14="http://schemas.microsoft.com/office/powerpoint/2010/main" val="367274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6970" y="332656"/>
            <a:ext cx="76690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นโยบายการป้องกันและแก้ไขปัญหา</a:t>
            </a:r>
            <a:r>
              <a:rPr lang="th-TH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ในสถานศึกษา (ต่อ 1)</a:t>
            </a:r>
            <a:endParaRPr lang="th-TH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4785" y="764704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นายพงศ์เทพ  เทพกาญจนา รัฐมนตรีว่าการกระทรวงศึกษาธิการ</a:t>
            </a:r>
            <a:endParaRPr lang="th-TH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5727" y="1556792"/>
            <a:ext cx="7462697" cy="107721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นำนโยบายการป้องกันและแก้ไขปัญหา</a:t>
            </a:r>
            <a:r>
              <a:rPr lang="th-TH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ไปสู่การปฏิบัติ จัดทำแผนปฏิบัติการครอบคลุม และการมีส่วนร่วมหน่วยงานต่างๆ</a:t>
            </a:r>
            <a:endParaRPr lang="th-TH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5727" y="2852936"/>
            <a:ext cx="7462697" cy="107721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ต้องให้ความสำคัญและมีจิตสำนึกร่วมกัน ปกป้อง คุ้มครอง                ดูแลช่วยเหลือนักเรียน ไม่ให้ไปเกี่ยวข้อง</a:t>
            </a:r>
            <a:endParaRPr lang="th-TH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5726" y="4221088"/>
            <a:ext cx="7819785" cy="156966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ส่งเสริม สนับสนุนการจัดกิจกรรมป้องกันและเฝ้าระวังปัญหา                   </a:t>
            </a:r>
            <a:r>
              <a:rPr lang="th-TH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เช่น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TO BE NUMBER ONE/</a:t>
            </a:r>
            <a:r>
              <a:rPr lang="th-TH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กิจกรรมเชิงสร้างสรรค์/ค่ายคุณธรรม ลูกเสือเนตรนารีป้องกัน</a:t>
            </a:r>
            <a:r>
              <a:rPr lang="th-TH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กีฬา สภานักเรียน ฯลฯ</a:t>
            </a:r>
            <a:endParaRPr lang="th-TH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1550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6970" y="332656"/>
            <a:ext cx="76690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นโยบายการป้องกันและแก้ไขปัญหา</a:t>
            </a:r>
            <a:r>
              <a:rPr lang="th-TH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ในสถานศึกษา (ต่อ 2)</a:t>
            </a:r>
            <a:endParaRPr lang="th-TH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4785" y="764704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นายพงศ์เทพ  เทพกาญจนา รัฐมนตรีว่าการกระทรวงศึกษาธิการ</a:t>
            </a:r>
            <a:endParaRPr lang="th-TH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5727" y="1556792"/>
            <a:ext cx="7678721" cy="95410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ให้ความรู้ เสริมสร้างจิตสำนึก ทักษะชีวิต ภูมิคุ้มกันต่อต้าน</a:t>
            </a:r>
            <a:r>
              <a:rPr lang="th-TH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และอบายมุข จัดระบบการดูแลช่วยเหลือนักเรียน</a:t>
            </a:r>
            <a:endParaRPr lang="th-TH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5727" y="2852936"/>
            <a:ext cx="7678721" cy="95410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จัดระบบการดำเนินงาน ๕ มาตรการ ตามโครงการสถานศึกษาสีขาว ปลอด</a:t>
            </a:r>
            <a:r>
              <a:rPr lang="th-TH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คือ ป้องกัน ค้นหา รักษา เฝ้าระวัง บริหารจัดการ</a:t>
            </a:r>
            <a:endParaRPr lang="th-TH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5727" y="4221088"/>
            <a:ext cx="7678722" cy="138499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กลยุทธ์ ๔ ต้อง ๒ ไม่ คือ สถานศึกษาต้องมี</a:t>
            </a:r>
            <a:b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     มียุทธศาสตร์   มีแผนงาน     มีระบบข้อมูล    มีเครือข่าย</a:t>
            </a:r>
            <a:b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     ไม่ปกปิดข้อมูล      ไม่ไล่ออก</a:t>
            </a:r>
            <a:endParaRPr lang="th-TH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6730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6970" y="332656"/>
            <a:ext cx="76690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นโยบายการป้องกันและแก้ไขปัญหา</a:t>
            </a:r>
            <a:r>
              <a:rPr lang="th-TH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ในสถานศึกษา (ต่อ 3)</a:t>
            </a:r>
            <a:endParaRPr lang="th-TH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4785" y="764704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นายพงศ์เทพ  เทพกาญจนา รัฐมนตรีว่าการกระทรวงศึกษาธิการ</a:t>
            </a:r>
            <a:endParaRPr lang="th-TH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5727" y="1556792"/>
            <a:ext cx="7678721" cy="52322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ผู้บริหารทุกระดับ อำนวยการ กำกับ ติดตามและประเมินผล</a:t>
            </a:r>
            <a:endParaRPr lang="th-TH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5726" y="2420888"/>
            <a:ext cx="7678721" cy="138499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มาตรการเสริมแรงให้แก่ผู้รับผิดชอบด้าน</a:t>
            </a:r>
            <a:r>
              <a:rPr lang="th-TH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ดีเด่น </a:t>
            </a:r>
            <a:b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ด้วยการ  ยกย่องชมเชย มอบโล่ เกียรติบัตร </a:t>
            </a:r>
            <a:b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           เลื่อนขั้นเงินเดือนกรณีพิเศษ</a:t>
            </a:r>
            <a:endParaRPr lang="th-TH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44929" y="4295998"/>
            <a:ext cx="7678721" cy="95410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มาตรการลงโทษบุคลากรที่ไปเกี่ยวข้องกับ</a:t>
            </a:r>
            <a:r>
              <a:rPr lang="th-TH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</a:t>
            </a:r>
            <a:b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ให้ออกจากราชการ และเพิกถอนใบประกอบวิชาชีพครู </a:t>
            </a:r>
            <a:endParaRPr lang="th-TH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3142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6970" y="332656"/>
            <a:ext cx="68996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นโยบายการป้องกันและแก้ไขปัญหา</a:t>
            </a:r>
            <a:r>
              <a:rPr lang="th-TH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ในสถานศึกษา</a:t>
            </a:r>
            <a:endParaRPr lang="th-TH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4785" y="764704"/>
            <a:ext cx="7992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แนวทางปฏิบัติการดำเนินงานป้องกันและแก้ไขปัญหา</a:t>
            </a:r>
            <a:r>
              <a:rPr lang="th-TH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ในสถานศึกษา</a:t>
            </a:r>
            <a:br>
              <a:rPr lang="th-TH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คำสั่งกระทรวงศึกษาธิการ ที่ </a:t>
            </a:r>
            <a:r>
              <a:rPr lang="th-TH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สป</a:t>
            </a:r>
            <a:r>
              <a:rPr lang="th-TH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๑๖/๒๕๕๖ สั่ง ณ วันที่ ๙ มกราคม ๒๕๕๖</a:t>
            </a:r>
            <a:br>
              <a:rPr lang="th-TH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endParaRPr lang="th-TH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5727" y="1692097"/>
            <a:ext cx="7678721" cy="5847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กลไกและคณะกรรมการฯ ๓ ระดับ</a:t>
            </a:r>
            <a:endParaRPr lang="th-TH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5727" y="2420888"/>
            <a:ext cx="7678721" cy="95410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ศูนย์อำนวยการพลังแผ่นดินเอาชนะ</a:t>
            </a:r>
            <a:r>
              <a:rPr lang="th-TH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กระทรวงศึกษาธิการ</a:t>
            </a:r>
            <a:b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ตั้งอยู่ที่สำนักงานปลัดกระทรวงศึกษาธิการ</a:t>
            </a:r>
            <a:endParaRPr lang="th-TH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5727" y="3647926"/>
            <a:ext cx="7678721" cy="95410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ศูนย์อำนวยการป้องกันและแก้ไขปัญหา</a:t>
            </a:r>
            <a:r>
              <a:rPr lang="th-TH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ในสถานศึกษาจังหวัด     ตั้งอยู่ </a:t>
            </a:r>
            <a:r>
              <a:rPr lang="th-TH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สพป</a:t>
            </a:r>
            <a: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. เขต ๑ ทุกจังหวัด</a:t>
            </a:r>
            <a:endParaRPr lang="th-TH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25727" y="4872062"/>
            <a:ext cx="7678721" cy="95410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ศูนย์</a:t>
            </a:r>
            <a:r>
              <a:rPr lang="th-TH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ปฎิบัติ</a:t>
            </a:r>
            <a: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การป้องกันและแก้ไขปัญหา</a:t>
            </a:r>
            <a:r>
              <a:rPr lang="th-TH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โรงเรียน</a:t>
            </a:r>
            <a:b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ตั้งอยู่ สถานศึกษาทุกแห่ง</a:t>
            </a:r>
            <a:endParaRPr lang="th-TH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8907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6970" y="332656"/>
            <a:ext cx="68996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นโยบายการป้องกันและแก้ไขปัญหา</a:t>
            </a:r>
            <a:r>
              <a:rPr lang="th-TH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ในสถานศึกษา</a:t>
            </a:r>
            <a:endParaRPr lang="th-TH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4785" y="764704"/>
            <a:ext cx="7992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แนวทางปฏิบัติการดำเนินงานป้องกันและแก้ไขปัญหา</a:t>
            </a:r>
            <a:r>
              <a:rPr lang="th-TH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ในสถานศึกษา</a:t>
            </a:r>
            <a:br>
              <a:rPr lang="th-TH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คำสั่งกระทรวงศึกษาธิการ ที่ </a:t>
            </a:r>
            <a:r>
              <a:rPr lang="th-TH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สป</a:t>
            </a:r>
            <a:r>
              <a:rPr lang="th-TH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๑๖/๒๕๕๖ สั่ง ณ วันที่ ๙ มกราคม ๒๕๕๖</a:t>
            </a:r>
            <a:br>
              <a:rPr lang="th-TH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endParaRPr lang="th-TH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5727" y="1692097"/>
            <a:ext cx="7822737" cy="52322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หน่วยงานและสถานศึกษา แต่งตั้งคณะทำงาน ดำเนินการ ๕ มาตรการ</a:t>
            </a:r>
            <a:endParaRPr lang="th-TH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5727" y="2420888"/>
            <a:ext cx="7822737" cy="107721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มาตรการป้องกัน  </a:t>
            </a:r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สถานศึกษาจัดกิจกรรมสร้างสรรค์ตามกลุ่มสนใจ</a:t>
            </a:r>
            <a:b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เสริมสร้างความตระหนัก ปลูกจิตสำนึก </a:t>
            </a:r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กิจกรรมหลัก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TO BE NUMBER ONE</a:t>
            </a:r>
            <a:endParaRPr lang="th-TH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5727" y="3647926"/>
            <a:ext cx="7822737" cy="95410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มาตรการค้นหา  </a:t>
            </a:r>
            <a:r>
              <a:rPr lang="th-TH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สถานศึกษาจัดระบบการคัดกรอง จำแนกกลุ่ม </a:t>
            </a:r>
            <a:r>
              <a:rPr lang="th-TH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นร</a:t>
            </a:r>
            <a:r>
              <a:rPr lang="th-TH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.</a:t>
            </a:r>
            <a:br>
              <a:rPr lang="th-TH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๕ กลุ่ม ปลอด/เสี่ยง/เสพ/ติด/ค้า  </a:t>
            </a:r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กิจกรรมหลัก ห้องเรียนสีขาว</a:t>
            </a:r>
            <a:endParaRPr lang="th-TH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25727" y="4872062"/>
            <a:ext cx="7822737" cy="132343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มาตรการรักษา </a:t>
            </a:r>
            <a:r>
              <a:rPr lang="th-TH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สถานศึกษาจัดระบบการส่งต่อกลุ่มเสพ/ติด เข้าบำบัด</a:t>
            </a:r>
            <a:br>
              <a:rPr lang="th-TH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ในระบบสมัครใจ จิตสังคมบำบัด/ค่ายปรับเปลี่ยนพฤติกรรม</a:t>
            </a:r>
            <a:br>
              <a:rPr lang="th-TH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กิจกรรมหลัก ลูกเสือต้าน</a:t>
            </a:r>
            <a:r>
              <a:rPr lang="th-TH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endParaRPr lang="th-TH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4761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6970" y="332656"/>
            <a:ext cx="74206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นโยบายการป้องกันและแก้ไขปัญหา</a:t>
            </a:r>
            <a:r>
              <a:rPr lang="th-TH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ในสถานศึกษา (ต่อ)</a:t>
            </a:r>
            <a:endParaRPr lang="th-TH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4785" y="764704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แนวทางปฏิบัติการดำเนินงานป้องกันและแก้ไขปัญหา</a:t>
            </a:r>
            <a:r>
              <a:rPr lang="th-TH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ในสถานศึกษา</a:t>
            </a:r>
            <a:br>
              <a:rPr lang="th-TH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คำสั่งกระทรวงศึกษาธิการ ที่ </a:t>
            </a:r>
            <a:r>
              <a:rPr lang="th-TH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สป</a:t>
            </a:r>
            <a:r>
              <a:rPr lang="th-TH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๑๖/๒๕๕๖ สั่ง ณ วันที่ ๙ มกราคม ๒๕๕๖</a:t>
            </a:r>
            <a:endParaRPr lang="th-TH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5728" y="1772816"/>
            <a:ext cx="7451946" cy="150810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มาตรการเฝ้าระวัง </a:t>
            </a:r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สถานศึกษา จัดให้มี </a:t>
            </a:r>
            <a:r>
              <a:rPr lang="th-TH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นร</a:t>
            </a:r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.แกนนำ/ครูแกนนำ</a:t>
            </a:r>
            <a:b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ระบบการดูแลช่วยเหลือนักเรียน/จัดระเบียบพื้นที่เสี่ยง </a:t>
            </a:r>
            <a:b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กิจกรรมหลัก ตำรวจประสานสถานศึกษา ๑ ตำรวจ ๑ สถานศึกษา</a:t>
            </a:r>
            <a:endParaRPr lang="th-TH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25727" y="3433063"/>
            <a:ext cx="7822737" cy="156966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มาตรการบริหารจัดการ </a:t>
            </a:r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มีการแต่งตั้งคณะกรรมการดำเนินงาน </a:t>
            </a:r>
            <a:b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กำหนดนโยบาย ยุทธศาสตร์ แผนปฏิบัติการ อำนวยการ กำกับ ติดตาม ประเมินผล สรุปรายงานต้นสังกัด ประสานงานทุกภาคส่วน</a:t>
            </a:r>
            <a:endParaRPr lang="th-TH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9497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6970" y="332656"/>
            <a:ext cx="74206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นโยบายการป้องกันและแก้ไขปัญหา</a:t>
            </a:r>
            <a:r>
              <a:rPr lang="th-TH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ในสถานศึกษา (ต่อ)</a:t>
            </a:r>
            <a:endParaRPr lang="th-TH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4785" y="764704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แนวทางปฏิบัติการดำเนินงานป้องกันและแก้ไขปัญหา</a:t>
            </a:r>
            <a:r>
              <a:rPr lang="th-TH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ในสถานศึกษา</a:t>
            </a:r>
            <a:br>
              <a:rPr lang="th-TH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คำสั่งกระทรวงศึกษาธิการ ที่ </a:t>
            </a:r>
            <a:r>
              <a:rPr lang="th-TH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สป</a:t>
            </a:r>
            <a:r>
              <a:rPr lang="th-TH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๑๖/๒๕๕๖ สั่ง ณ วันที่ ๙ มกราคม ๒๕๕๖</a:t>
            </a:r>
            <a:endParaRPr lang="th-TH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5728" y="1772816"/>
            <a:ext cx="7606712" cy="138499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องค์กรหลักและหน่วยงานในระดับจังหวัด </a:t>
            </a:r>
            <a:r>
              <a:rPr lang="th-TH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พิจารณาสถานศึกษา</a:t>
            </a:r>
            <a:br>
              <a:rPr lang="th-TH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จัดตั้งเป็นศูนย์เรียนรู้สถานศึกษาสีขาว ปลอด</a:t>
            </a:r>
            <a:r>
              <a:rPr lang="th-TH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และอบายมุข</a:t>
            </a:r>
            <a:br>
              <a:rPr lang="th-TH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๑ อำเภอ ๑ ศูนย์การเรียนรู้ ใช้เป็นแหล่งเรียนรู้</a:t>
            </a:r>
            <a:endParaRPr lang="th-TH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25727" y="3433063"/>
            <a:ext cx="7822737" cy="95410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สถานศึกษา </a:t>
            </a:r>
            <a:r>
              <a:rPr lang="th-TH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มอบหมาย ครูแกนนำ นักเรียนแกนนำ สัดส่วน ๑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: </a:t>
            </a:r>
            <a:r>
              <a:rPr lang="th-TH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๕ คน</a:t>
            </a:r>
            <a:br>
              <a:rPr lang="th-TH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ตามโครงการห้องเรียนสีขาว เพื่อดูแลช่วยเหลือนักเรียน</a:t>
            </a:r>
            <a:endParaRPr lang="th-TH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5727" y="4581128"/>
            <a:ext cx="7822737" cy="89255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การรายงานผล </a:t>
            </a:r>
            <a:r>
              <a:rPr lang="th-TH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สถานศึกษารายงานผลคัดกรองฯ สภาพการใช้สาร</a:t>
            </a:r>
            <a:br>
              <a:rPr lang="th-TH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ภาคเรียนที่ ๑ วันที่ ๓๐ มิถุนายน และภาคเรียนที่ ๒ วันที่ ๓๐ พฤศจิกายน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5727" y="5725705"/>
            <a:ext cx="7822737" cy="5847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หน่วยงานในส่วนกลางและภูมิภาค </a:t>
            </a:r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สรุปรายงาน ๔ ครั้งต่อปี</a:t>
            </a:r>
            <a:endParaRPr lang="th-TH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294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332656"/>
            <a:ext cx="72875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เป้าหมาย การป้องกันและแก้ไขปัญหา</a:t>
            </a:r>
            <a:r>
              <a:rPr lang="th-TH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ในสถานศึกษา</a:t>
            </a:r>
            <a:endParaRPr lang="th-TH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836712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แผนงานที่ ๓ แผนการสร้างภูมิคุ้มกันและป้องกัน</a:t>
            </a:r>
            <a:r>
              <a:rPr lang="th-TH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ในสถานศึกษา</a:t>
            </a:r>
            <a:endParaRPr lang="th-TH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9592" y="1340768"/>
            <a:ext cx="7848872" cy="156966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เป้าหมายของแผน</a:t>
            </a:r>
            <a:b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๑.ป้องกันเยาวชนก่อนเสี่ยง สร้างภูมิคุ้มกัน ป.๕ และ ป.๖ ทุกคน</a:t>
            </a:r>
            <a:br>
              <a:rPr lang="th-TH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๒.โรงเรียนป้องกัน</a:t>
            </a:r>
            <a:r>
              <a:rPr lang="th-TH" sz="2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(ขยายโอกาส/มัธยมศึกษา/อาชีวศึกษา/อุดมศึกษา </a:t>
            </a:r>
            <a:br>
              <a:rPr lang="th-TH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  ทุกสังกัด) มีกระบวนการป้องกัน เฝ้าระวังและแก้ไขปัญหา</a:t>
            </a:r>
            <a:r>
              <a:rPr lang="th-TH" sz="2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endParaRPr lang="th-TH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8484" y="3429000"/>
            <a:ext cx="7390688" cy="304698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ตัวชี้วัดความสำเร็จ</a:t>
            </a:r>
            <a:br>
              <a:rPr lang="th-TH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๑.ร้อยละ ๘๐ </a:t>
            </a:r>
            <a:r>
              <a:rPr lang="th-TH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นร.ป</a:t>
            </a:r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.๕, ป.๖ ได้รับการสร้างเสริมภูมิคุ้มกัน</a:t>
            </a:r>
            <a:r>
              <a:rPr lang="th-TH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/>
            </a:r>
            <a:b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๒.</a:t>
            </a:r>
            <a:r>
              <a:rPr lang="th-TH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ร้อยละ ๘๐ ของโรงเรียนเป้าหมาย(ทุกแห่ง) มีกระบวนการเสริมสร้าง   </a:t>
            </a:r>
            <a:br>
              <a:rPr lang="th-TH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  กิจกรรมป้องกัน เฝ้าระวัง</a:t>
            </a:r>
            <a:r>
              <a:rPr lang="th-TH" sz="2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ในสถานศึกษา</a:t>
            </a:r>
          </a:p>
          <a:p>
            <a:r>
              <a:rPr lang="th-TH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๓.โรงเรียนประถมศึกษามีกิจกรรมสร้างเสริมภูมิคุ้มกัน ใน </a:t>
            </a:r>
            <a:r>
              <a:rPr lang="th-TH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นร</a:t>
            </a:r>
            <a:r>
              <a:rPr lang="th-TH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ป.๕ และ ป.๖ </a:t>
            </a:r>
            <a:br>
              <a:rPr lang="th-TH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  ตามเกณฑ์ที่กำหนด</a:t>
            </a:r>
            <a:br>
              <a:rPr lang="th-TH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๔.โรงเรียนขยายโอกาส มัธยม อา</a:t>
            </a:r>
            <a:r>
              <a:rPr lang="th-TH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ชีว</a:t>
            </a:r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อุดมศึกษา มีการจัดกิจกรรมป้องกัน</a:t>
            </a:r>
            <a:b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</a:br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   เฝ้าระวัง</a:t>
            </a:r>
            <a:r>
              <a:rPr lang="th-TH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ยาเสพติด</a:t>
            </a:r>
            <a:r>
              <a:rPr lang="th-TH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ตามเกณฑ์ที่กำหนด</a:t>
            </a:r>
            <a:endParaRPr lang="th-TH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4575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1219</TotalTime>
  <Words>718</Words>
  <Application>Microsoft Office PowerPoint</Application>
  <PresentationFormat>On-screen Show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GHz-Nut</dc:creator>
  <cp:lastModifiedBy>charnb007</cp:lastModifiedBy>
  <cp:revision>112</cp:revision>
  <cp:lastPrinted>2013-02-21T07:26:43Z</cp:lastPrinted>
  <dcterms:created xsi:type="dcterms:W3CDTF">2012-10-18T01:28:35Z</dcterms:created>
  <dcterms:modified xsi:type="dcterms:W3CDTF">2013-03-20T02:34:38Z</dcterms:modified>
</cp:coreProperties>
</file>